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375" r:id="rId3"/>
    <p:sldId id="333" r:id="rId4"/>
    <p:sldId id="394" r:id="rId5"/>
    <p:sldId id="389" r:id="rId6"/>
    <p:sldId id="390" r:id="rId7"/>
    <p:sldId id="397" r:id="rId8"/>
    <p:sldId id="393" r:id="rId9"/>
    <p:sldId id="374" r:id="rId10"/>
    <p:sldId id="399" r:id="rId11"/>
    <p:sldId id="398" r:id="rId12"/>
    <p:sldId id="386" r:id="rId13"/>
    <p:sldId id="388" r:id="rId14"/>
    <p:sldId id="400" r:id="rId15"/>
    <p:sldId id="396" r:id="rId16"/>
    <p:sldId id="292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00"/>
    <a:srgbClr val="FF183C"/>
    <a:srgbClr val="1E2836"/>
    <a:srgbClr val="D51839"/>
    <a:srgbClr val="FAFAFA"/>
    <a:srgbClr val="FF9406"/>
    <a:srgbClr val="FF341F"/>
    <a:srgbClr val="FFBE2E"/>
    <a:srgbClr val="D21E40"/>
    <a:srgbClr val="790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52ED8B1-F603-4353-A941-FE63B4058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 r="64302" b="5837"/>
          <a:stretch/>
        </p:blipFill>
        <p:spPr>
          <a:xfrm rot="5400000">
            <a:off x="2185833" y="2185833"/>
            <a:ext cx="2486334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096FE24-4683-4086-9CAD-736BDB4C7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3" t="-1024" r="118" b="33389"/>
          <a:stretch/>
        </p:blipFill>
        <p:spPr>
          <a:xfrm rot="16200000" flipH="1">
            <a:off x="8704998" y="-1752040"/>
            <a:ext cx="1734962" cy="52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7F28C57-B283-4A1F-90E0-131A4CACAF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 r="64302" b="50023"/>
          <a:stretch/>
        </p:blipFill>
        <p:spPr>
          <a:xfrm rot="16200000" flipV="1">
            <a:off x="474508" y="-474508"/>
            <a:ext cx="2486334" cy="34353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DCE1440-4081-4830-A9B5-E1B25E05E9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2" t="27916" b="5837"/>
          <a:stretch/>
        </p:blipFill>
        <p:spPr>
          <a:xfrm rot="5400000" flipH="1">
            <a:off x="9126868" y="3792868"/>
            <a:ext cx="998670" cy="5131594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B2163674-665B-4E18-AFEC-DD70BC0B54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3499" y="2555300"/>
            <a:ext cx="3600000" cy="3600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128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92E2095F-B856-47C5-9C66-8EDD7BD212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892302"/>
            <a:ext cx="4063997" cy="250189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AAE60D6E-5169-4C0F-80D0-47E9225EB4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4003" y="1892302"/>
            <a:ext cx="4063997" cy="250189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8EC44AE1-4047-4FBD-AC15-9C4D134887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003" y="1892302"/>
            <a:ext cx="4063997" cy="250189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4F9B3D0-BFB5-4B28-85D1-162A15F4B4BC}"/>
              </a:ext>
            </a:extLst>
          </p:cNvPr>
          <p:cNvGrpSpPr/>
          <p:nvPr userDrawn="1"/>
        </p:nvGrpSpPr>
        <p:grpSpPr>
          <a:xfrm>
            <a:off x="-1" y="4687331"/>
            <a:ext cx="12192001" cy="2183367"/>
            <a:chOff x="-1" y="4687331"/>
            <a:chExt cx="12192001" cy="2183367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D3496E21-776D-4905-A31E-36D6236B060C}"/>
                </a:ext>
              </a:extLst>
            </p:cNvPr>
            <p:cNvGrpSpPr/>
            <p:nvPr userDrawn="1"/>
          </p:nvGrpSpPr>
          <p:grpSpPr>
            <a:xfrm>
              <a:off x="-1" y="4687331"/>
              <a:ext cx="1562102" cy="2170668"/>
              <a:chOff x="-2" y="3865439"/>
              <a:chExt cx="2153569" cy="2992560"/>
            </a:xfrm>
          </p:grpSpPr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3108FE09-E878-48C2-9899-41A86A23221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" t="-6" r="57111" b="72203"/>
              <a:stretch/>
            </p:blipFill>
            <p:spPr>
              <a:xfrm rot="5400000">
                <a:off x="-417118" y="4282555"/>
                <a:ext cx="2987802" cy="2153569"/>
              </a:xfrm>
              <a:prstGeom prst="rect">
                <a:avLst/>
              </a:prstGeom>
            </p:spPr>
          </p:pic>
          <p:sp>
            <p:nvSpPr>
              <p:cNvPr id="13" name="평행 사변형 12">
                <a:extLst>
                  <a:ext uri="{FF2B5EF4-FFF2-40B4-BE49-F238E27FC236}">
                    <a16:creationId xmlns:a16="http://schemas.microsoft.com/office/drawing/2014/main" id="{0896307C-14AF-42B6-A0C9-6E126387BE27}"/>
                  </a:ext>
                </a:extLst>
              </p:cNvPr>
              <p:cNvSpPr/>
              <p:nvPr userDrawn="1"/>
            </p:nvSpPr>
            <p:spPr>
              <a:xfrm rot="5400000" flipH="1" flipV="1">
                <a:off x="273081" y="6271447"/>
                <a:ext cx="745333" cy="427772"/>
              </a:xfrm>
              <a:prstGeom prst="parallelogram">
                <a:avLst>
                  <a:gd name="adj" fmla="val 55658"/>
                </a:avLst>
              </a:prstGeom>
              <a:solidFill>
                <a:srgbClr val="1E28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ko-KR" altLang="en-US"/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B84A37BF-EB50-4B31-921E-4F5003085E28}"/>
                </a:ext>
              </a:extLst>
            </p:cNvPr>
            <p:cNvGrpSpPr/>
            <p:nvPr userDrawn="1"/>
          </p:nvGrpSpPr>
          <p:grpSpPr>
            <a:xfrm>
              <a:off x="10316149" y="5781338"/>
              <a:ext cx="1875851" cy="1089360"/>
              <a:chOff x="9605886" y="5368868"/>
              <a:chExt cx="2586114" cy="1501830"/>
            </a:xfrm>
          </p:grpSpPr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5EFF9B1E-C0DA-4155-9510-A96DE7FCBEC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" t="66621" r="78696" b="-6"/>
              <a:stretch/>
            </p:blipFill>
            <p:spPr>
              <a:xfrm rot="5400000">
                <a:off x="10156756" y="4817998"/>
                <a:ext cx="1484373" cy="2586114"/>
              </a:xfrm>
              <a:prstGeom prst="rect">
                <a:avLst/>
              </a:prstGeom>
            </p:spPr>
          </p:pic>
          <p:sp>
            <p:nvSpPr>
              <p:cNvPr id="14" name="평행 사변형 13">
                <a:extLst>
                  <a:ext uri="{FF2B5EF4-FFF2-40B4-BE49-F238E27FC236}">
                    <a16:creationId xmlns:a16="http://schemas.microsoft.com/office/drawing/2014/main" id="{5F44D741-4748-4A0B-B342-FB3629A7E0D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314772" y="6284146"/>
                <a:ext cx="745333" cy="427772"/>
              </a:xfrm>
              <a:prstGeom prst="parallelogram">
                <a:avLst>
                  <a:gd name="adj" fmla="val 55658"/>
                </a:avLst>
              </a:prstGeom>
              <a:solidFill>
                <a:srgbClr val="1E28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ko-KR" altLang="en-US"/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8150A42-F61F-45FD-903B-21903818A4D2}"/>
              </a:ext>
            </a:extLst>
          </p:cNvPr>
          <p:cNvGrpSpPr/>
          <p:nvPr userDrawn="1"/>
        </p:nvGrpSpPr>
        <p:grpSpPr>
          <a:xfrm flipH="1" flipV="1">
            <a:off x="-1" y="-25397"/>
            <a:ext cx="12192001" cy="2183367"/>
            <a:chOff x="-1" y="4687331"/>
            <a:chExt cx="12192001" cy="2183367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E9286D8B-BEB3-4EFB-AD7C-1C622BC1E2F0}"/>
                </a:ext>
              </a:extLst>
            </p:cNvPr>
            <p:cNvGrpSpPr/>
            <p:nvPr userDrawn="1"/>
          </p:nvGrpSpPr>
          <p:grpSpPr>
            <a:xfrm>
              <a:off x="-1" y="4687331"/>
              <a:ext cx="1562102" cy="2170668"/>
              <a:chOff x="-2" y="3865439"/>
              <a:chExt cx="2153569" cy="2992560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F5C11378-F724-4997-89D6-2672AFC1A2B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" t="-6" r="57111" b="72203"/>
              <a:stretch/>
            </p:blipFill>
            <p:spPr>
              <a:xfrm rot="5400000">
                <a:off x="-417118" y="4282555"/>
                <a:ext cx="2987802" cy="2153569"/>
              </a:xfrm>
              <a:prstGeom prst="rect">
                <a:avLst/>
              </a:prstGeom>
            </p:spPr>
          </p:pic>
          <p:sp>
            <p:nvSpPr>
              <p:cNvPr id="23" name="평행 사변형 22">
                <a:extLst>
                  <a:ext uri="{FF2B5EF4-FFF2-40B4-BE49-F238E27FC236}">
                    <a16:creationId xmlns:a16="http://schemas.microsoft.com/office/drawing/2014/main" id="{75DE41DD-BE60-45E5-AA53-C1AF21753471}"/>
                  </a:ext>
                </a:extLst>
              </p:cNvPr>
              <p:cNvSpPr/>
              <p:nvPr userDrawn="1"/>
            </p:nvSpPr>
            <p:spPr>
              <a:xfrm rot="5400000" flipH="1" flipV="1">
                <a:off x="273081" y="6271447"/>
                <a:ext cx="745333" cy="427772"/>
              </a:xfrm>
              <a:prstGeom prst="parallelogram">
                <a:avLst>
                  <a:gd name="adj" fmla="val 55658"/>
                </a:avLst>
              </a:prstGeom>
              <a:solidFill>
                <a:srgbClr val="1E28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ko-KR" altLang="en-US"/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2C41823B-A550-4253-BABA-7816B20429C3}"/>
                </a:ext>
              </a:extLst>
            </p:cNvPr>
            <p:cNvGrpSpPr/>
            <p:nvPr userDrawn="1"/>
          </p:nvGrpSpPr>
          <p:grpSpPr>
            <a:xfrm>
              <a:off x="10316149" y="5781338"/>
              <a:ext cx="1875851" cy="1089360"/>
              <a:chOff x="9605886" y="5368868"/>
              <a:chExt cx="2586114" cy="1501830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25268792-598C-4883-A321-1DB9C79D2B8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" t="66621" r="78696" b="-6"/>
              <a:stretch/>
            </p:blipFill>
            <p:spPr>
              <a:xfrm rot="5400000">
                <a:off x="10156756" y="4817998"/>
                <a:ext cx="1484373" cy="2586114"/>
              </a:xfrm>
              <a:prstGeom prst="rect">
                <a:avLst/>
              </a:prstGeom>
            </p:spPr>
          </p:pic>
          <p:sp>
            <p:nvSpPr>
              <p:cNvPr id="21" name="평행 사변형 20">
                <a:extLst>
                  <a:ext uri="{FF2B5EF4-FFF2-40B4-BE49-F238E27FC236}">
                    <a16:creationId xmlns:a16="http://schemas.microsoft.com/office/drawing/2014/main" id="{4893CB3D-A767-4DCE-8275-5DE15DDC50DF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314772" y="6284146"/>
                <a:ext cx="745333" cy="427772"/>
              </a:xfrm>
              <a:prstGeom prst="parallelogram">
                <a:avLst>
                  <a:gd name="adj" fmla="val 55658"/>
                </a:avLst>
              </a:prstGeom>
              <a:solidFill>
                <a:srgbClr val="1E28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9128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3B9AE2-3EE3-402E-9B1B-1771278F73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28" r="71438" b="5837"/>
          <a:stretch/>
        </p:blipFill>
        <p:spPr>
          <a:xfrm>
            <a:off x="10202551" y="1"/>
            <a:ext cx="1989449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D79E565-C8F0-4A27-9B60-ACF05DA0B2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28" r="71438" b="5837"/>
          <a:stretch/>
        </p:blipFill>
        <p:spPr>
          <a:xfrm flipH="1" flipV="1">
            <a:off x="0" y="1"/>
            <a:ext cx="1989449" cy="6858000"/>
          </a:xfrm>
          <a:prstGeom prst="rect">
            <a:avLst/>
          </a:prstGeom>
        </p:spPr>
      </p:pic>
      <p:sp>
        <p:nvSpPr>
          <p:cNvPr id="7" name="그림 개체 틀 12">
            <a:extLst>
              <a:ext uri="{FF2B5EF4-FFF2-40B4-BE49-F238E27FC236}">
                <a16:creationId xmlns:a16="http://schemas.microsoft.com/office/drawing/2014/main" id="{25E73E89-F84D-4929-B4D9-F42A184E28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9020" y="1757530"/>
            <a:ext cx="2381600" cy="340502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2">
            <a:extLst>
              <a:ext uri="{FF2B5EF4-FFF2-40B4-BE49-F238E27FC236}">
                <a16:creationId xmlns:a16="http://schemas.microsoft.com/office/drawing/2014/main" id="{6606A58D-257E-4F57-8E34-067D7CCAD0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05200" y="1757530"/>
            <a:ext cx="2381600" cy="340502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2">
            <a:extLst>
              <a:ext uri="{FF2B5EF4-FFF2-40B4-BE49-F238E27FC236}">
                <a16:creationId xmlns:a16="http://schemas.microsoft.com/office/drawing/2014/main" id="{09494DF0-11DC-4ADC-8686-9D1C2F0A4B6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21380" y="1757530"/>
            <a:ext cx="2381600" cy="340502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230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9286D8B-BEB3-4EFB-AD7C-1C622BC1E2F0}"/>
              </a:ext>
            </a:extLst>
          </p:cNvPr>
          <p:cNvGrpSpPr/>
          <p:nvPr userDrawn="1"/>
        </p:nvGrpSpPr>
        <p:grpSpPr>
          <a:xfrm flipH="1" flipV="1">
            <a:off x="10629898" y="-12698"/>
            <a:ext cx="1562102" cy="2170668"/>
            <a:chOff x="-2" y="3865439"/>
            <a:chExt cx="2153569" cy="2992560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F5C11378-F724-4997-89D6-2672AFC1A2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" t="-6" r="57111" b="72203"/>
            <a:stretch/>
          </p:blipFill>
          <p:spPr>
            <a:xfrm rot="5400000">
              <a:off x="-417118" y="4282555"/>
              <a:ext cx="2987802" cy="2153569"/>
            </a:xfrm>
            <a:prstGeom prst="rect">
              <a:avLst/>
            </a:prstGeom>
          </p:spPr>
        </p:pic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id="{75DE41DD-BE60-45E5-AA53-C1AF21753471}"/>
                </a:ext>
              </a:extLst>
            </p:cNvPr>
            <p:cNvSpPr/>
            <p:nvPr userDrawn="1"/>
          </p:nvSpPr>
          <p:spPr>
            <a:xfrm rot="5400000" flipH="1" flipV="1">
              <a:off x="273081" y="6271447"/>
              <a:ext cx="745333" cy="427772"/>
            </a:xfrm>
            <a:prstGeom prst="parallelogram">
              <a:avLst>
                <a:gd name="adj" fmla="val 55658"/>
              </a:avLst>
            </a:prstGeom>
            <a:solidFill>
              <a:srgbClr val="1E28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25268792-598C-4883-A321-1DB9C79D2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66621" r="78696" b="-6"/>
          <a:stretch/>
        </p:blipFill>
        <p:spPr>
          <a:xfrm rot="5400000" flipH="1" flipV="1">
            <a:off x="399577" y="-412308"/>
            <a:ext cx="1076697" cy="1875851"/>
          </a:xfrm>
          <a:prstGeom prst="rect">
            <a:avLst/>
          </a:prstGeom>
        </p:spPr>
      </p:pic>
      <p:sp>
        <p:nvSpPr>
          <p:cNvPr id="21" name="평행 사변형 20">
            <a:extLst>
              <a:ext uri="{FF2B5EF4-FFF2-40B4-BE49-F238E27FC236}">
                <a16:creationId xmlns:a16="http://schemas.microsoft.com/office/drawing/2014/main" id="{4893CB3D-A767-4DCE-8275-5DE15DDC50DF}"/>
              </a:ext>
            </a:extLst>
          </p:cNvPr>
          <p:cNvSpPr/>
          <p:nvPr userDrawn="1"/>
        </p:nvSpPr>
        <p:spPr>
          <a:xfrm rot="5400000">
            <a:off x="821025" y="89776"/>
            <a:ext cx="540631" cy="310287"/>
          </a:xfrm>
          <a:prstGeom prst="parallelogram">
            <a:avLst>
              <a:gd name="adj" fmla="val 55658"/>
            </a:avLst>
          </a:prstGeom>
          <a:solidFill>
            <a:srgbClr val="1E28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1487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9286D8B-BEB3-4EFB-AD7C-1C622BC1E2F0}"/>
              </a:ext>
            </a:extLst>
          </p:cNvPr>
          <p:cNvGrpSpPr/>
          <p:nvPr userDrawn="1"/>
        </p:nvGrpSpPr>
        <p:grpSpPr>
          <a:xfrm flipH="1" flipV="1">
            <a:off x="10629898" y="-12698"/>
            <a:ext cx="1562102" cy="2170668"/>
            <a:chOff x="-2" y="3865439"/>
            <a:chExt cx="2153569" cy="2992560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F5C11378-F724-4997-89D6-2672AFC1A2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" t="-6" r="57111" b="72203"/>
            <a:stretch/>
          </p:blipFill>
          <p:spPr>
            <a:xfrm rot="5400000">
              <a:off x="-417118" y="4282555"/>
              <a:ext cx="2987802" cy="2153569"/>
            </a:xfrm>
            <a:prstGeom prst="rect">
              <a:avLst/>
            </a:prstGeom>
          </p:spPr>
        </p:pic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id="{75DE41DD-BE60-45E5-AA53-C1AF21753471}"/>
                </a:ext>
              </a:extLst>
            </p:cNvPr>
            <p:cNvSpPr/>
            <p:nvPr userDrawn="1"/>
          </p:nvSpPr>
          <p:spPr>
            <a:xfrm rot="5400000" flipH="1" flipV="1">
              <a:off x="273081" y="6271447"/>
              <a:ext cx="745333" cy="427772"/>
            </a:xfrm>
            <a:prstGeom prst="parallelogram">
              <a:avLst>
                <a:gd name="adj" fmla="val 55658"/>
              </a:avLst>
            </a:prstGeom>
            <a:solidFill>
              <a:srgbClr val="1E28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696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27F01CB-8069-490B-8160-8AB7285AC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28" r="71438" b="27971"/>
          <a:stretch/>
        </p:blipFill>
        <p:spPr>
          <a:xfrm rot="5400000" flipH="1" flipV="1">
            <a:off x="8625527" y="-1577026"/>
            <a:ext cx="1989449" cy="5143501"/>
          </a:xfrm>
          <a:prstGeom prst="rect">
            <a:avLst/>
          </a:prstGeom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id="{1056B3F4-305B-479A-B790-728D76089B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2939" y="1400174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1">
            <a:extLst>
              <a:ext uri="{FF2B5EF4-FFF2-40B4-BE49-F238E27FC236}">
                <a16:creationId xmlns:a16="http://schemas.microsoft.com/office/drawing/2014/main" id="{D6E8073B-3979-492B-846D-5BF92EE5DD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25039" y="1400174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346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1CE94AB-38E2-49A6-81E1-50786B667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060" r="71438" b="5837"/>
          <a:stretch/>
        </p:blipFill>
        <p:spPr>
          <a:xfrm rot="16200000" flipV="1">
            <a:off x="9489125" y="-713426"/>
            <a:ext cx="1989449" cy="3416299"/>
          </a:xfrm>
          <a:prstGeom prst="rect">
            <a:avLst/>
          </a:prstGeom>
        </p:spPr>
      </p:pic>
      <p:sp>
        <p:nvSpPr>
          <p:cNvPr id="7" name="그림 개체 틀 5">
            <a:extLst>
              <a:ext uri="{FF2B5EF4-FFF2-40B4-BE49-F238E27FC236}">
                <a16:creationId xmlns:a16="http://schemas.microsoft.com/office/drawing/2014/main" id="{408BDB5F-67ED-40B0-B6A4-34FF76F9AB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93100" y="1171575"/>
            <a:ext cx="3825240" cy="5114925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615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AAB153D-0680-4AD3-8190-08BDE5453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61181" r="68011" b="-6"/>
          <a:stretch/>
        </p:blipFill>
        <p:spPr>
          <a:xfrm rot="16200000" flipV="1">
            <a:off x="9573952" y="-389509"/>
            <a:ext cx="2228539" cy="3007557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216EABB3-7A50-4027-BC15-3F45C03629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2224" y="1220326"/>
            <a:ext cx="6273800" cy="3784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308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AA798-D794-425E-BA64-2DD060502271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A4B2B57-95BF-412E-B732-B4B5325D2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7" t="5628" b="5837"/>
          <a:stretch/>
        </p:blipFill>
        <p:spPr>
          <a:xfrm>
            <a:off x="0" y="1"/>
            <a:ext cx="2740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2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9983FC2-6CD3-42C9-A7A5-FB4C8C98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28" r="64183" b="5837"/>
          <a:stretch/>
        </p:blipFill>
        <p:spPr>
          <a:xfrm flipH="1">
            <a:off x="0" y="1"/>
            <a:ext cx="2494714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FE86AB4-3FCA-44D9-A01A-58AFFCA5A9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7" t="5628" b="5837"/>
          <a:stretch/>
        </p:blipFill>
        <p:spPr>
          <a:xfrm flipH="1">
            <a:off x="9950449" y="1"/>
            <a:ext cx="2241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5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5FBCDA2-C855-4261-8E62-CF6AE4360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28" r="39505" b="5837"/>
          <a:stretch/>
        </p:blipFill>
        <p:spPr>
          <a:xfrm>
            <a:off x="7978466" y="1"/>
            <a:ext cx="4213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3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A227BE8-8230-4993-A9DB-917CD8BDD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 r="64302" b="50023"/>
          <a:stretch/>
        </p:blipFill>
        <p:spPr>
          <a:xfrm rot="16200000" flipV="1">
            <a:off x="474508" y="-474508"/>
            <a:ext cx="2486334" cy="34353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3C56F31-D346-4440-88BD-82101BBA0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2" t="27916" b="5837"/>
          <a:stretch/>
        </p:blipFill>
        <p:spPr>
          <a:xfrm rot="5400000" flipH="1">
            <a:off x="9126868" y="3792868"/>
            <a:ext cx="998670" cy="5131594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E698B5EC-56A7-4B9F-AC2C-39323E71A4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502" y="702700"/>
            <a:ext cx="3600000" cy="5452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3395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DBA356-E3E9-48F5-AE80-523FD49A9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66621" r="78696" b="-6"/>
          <a:stretch/>
        </p:blipFill>
        <p:spPr>
          <a:xfrm rot="16200000" flipV="1">
            <a:off x="10156756" y="-550873"/>
            <a:ext cx="1484373" cy="258611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49E758-C81C-4FA9-81F7-13CE81930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-6" r="57111" b="72203"/>
          <a:stretch/>
        </p:blipFill>
        <p:spPr>
          <a:xfrm rot="16200000" flipV="1">
            <a:off x="-417118" y="417115"/>
            <a:ext cx="2987802" cy="2153569"/>
          </a:xfrm>
          <a:prstGeom prst="rect">
            <a:avLst/>
          </a:prstGeom>
        </p:spPr>
      </p:pic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E3991666-0051-43DD-AC3D-1720B156C2DB}"/>
              </a:ext>
            </a:extLst>
          </p:cNvPr>
          <p:cNvSpPr/>
          <p:nvPr userDrawn="1"/>
        </p:nvSpPr>
        <p:spPr>
          <a:xfrm rot="16200000" flipH="1">
            <a:off x="273081" y="154020"/>
            <a:ext cx="745333" cy="427772"/>
          </a:xfrm>
          <a:prstGeom prst="parallelogram">
            <a:avLst>
              <a:gd name="adj" fmla="val 55658"/>
            </a:avLst>
          </a:prstGeom>
          <a:solidFill>
            <a:srgbClr val="1E28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445163F3-F107-4DCC-A899-7C2C62BAC948}"/>
              </a:ext>
            </a:extLst>
          </p:cNvPr>
          <p:cNvSpPr/>
          <p:nvPr userDrawn="1"/>
        </p:nvSpPr>
        <p:spPr>
          <a:xfrm rot="16200000" flipH="1">
            <a:off x="10314772" y="154021"/>
            <a:ext cx="745333" cy="427772"/>
          </a:xfrm>
          <a:prstGeom prst="parallelogram">
            <a:avLst>
              <a:gd name="adj" fmla="val 55658"/>
            </a:avLst>
          </a:prstGeom>
          <a:solidFill>
            <a:srgbClr val="1E28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1FEBA5EC-AC4C-48B8-A87E-D5BA8E50A7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88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D79E565-C8F0-4A27-9B60-ACF05DA0B2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28" r="78549" b="5837"/>
          <a:stretch/>
        </p:blipFill>
        <p:spPr>
          <a:xfrm flipH="1" flipV="1">
            <a:off x="-1" y="1"/>
            <a:ext cx="1494149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61297C-6077-40DD-9E3A-45507275E7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28" r="78549" b="5837"/>
          <a:stretch/>
        </p:blipFill>
        <p:spPr>
          <a:xfrm>
            <a:off x="10697851" y="1"/>
            <a:ext cx="1494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38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9ECD182-5408-4B12-AE69-8075F547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28" r="71438" b="5837"/>
          <a:stretch/>
        </p:blipFill>
        <p:spPr>
          <a:xfrm>
            <a:off x="10202551" y="1"/>
            <a:ext cx="1989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9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5CE5194-1702-4C5F-863D-2344A72BA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28" r="71438" b="5837"/>
          <a:stretch/>
        </p:blipFill>
        <p:spPr>
          <a:xfrm flipH="1" flipV="1">
            <a:off x="0" y="1"/>
            <a:ext cx="1989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71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2" r:id="rId18"/>
    <p:sldLayoutId id="2147483664" r:id="rId1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A3C24CE1-6608-4F1A-89F4-63AF521F52EF}"/>
              </a:ext>
            </a:extLst>
          </p:cNvPr>
          <p:cNvSpPr txBox="1">
            <a:spLocks/>
          </p:cNvSpPr>
          <p:nvPr/>
        </p:nvSpPr>
        <p:spPr>
          <a:xfrm>
            <a:off x="2589320" y="2889583"/>
            <a:ext cx="7013359" cy="10788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Klasa Politechniczna</a:t>
            </a:r>
            <a:br>
              <a:rPr lang="pl-PL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pl-PL" sz="19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Liceum Ogólnokształcące im. Marii Skłodowskiej-Curie</a:t>
            </a:r>
            <a:br>
              <a:rPr lang="pl-PL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8D259557-85A0-4299-A2FD-B51D9B9A4F6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763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Organizujemy Festiwale Nauki                                      dla uczniów z innych szkół 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987CB251-19C8-4E3E-B223-33B9FC03E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6"/>
            <a:ext cx="3343835" cy="22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8EEE21C7-6D49-4D9E-97A6-B3708330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84" y="4262566"/>
            <a:ext cx="3343832" cy="22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66832FD-7998-4031-9774-64F19A78C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2566"/>
            <a:ext cx="3343832" cy="22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Obraz może zawierać: 2 osoby, tekst">
            <a:extLst>
              <a:ext uri="{FF2B5EF4-FFF2-40B4-BE49-F238E27FC236}">
                <a16:creationId xmlns:a16="http://schemas.microsoft.com/office/drawing/2014/main" id="{C3D84E85-B797-442E-A7AE-A68FDFB0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72" y="1691450"/>
            <a:ext cx="2316255" cy="222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05C3EE4-0C91-49FA-BFB4-5D57B2939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07" y="4263325"/>
            <a:ext cx="3342693" cy="222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E2119B31-FC25-4DBE-8E5C-253D47F5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35" y="1690686"/>
            <a:ext cx="3343835" cy="22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2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1">
            <a:extLst>
              <a:ext uri="{FF2B5EF4-FFF2-40B4-BE49-F238E27FC236}">
                <a16:creationId xmlns:a16="http://schemas.microsoft.com/office/drawing/2014/main" id="{C2250183-7160-42C1-9D17-EC9858A640D2}"/>
              </a:ext>
            </a:extLst>
          </p:cNvPr>
          <p:cNvSpPr txBox="1">
            <a:spLocks/>
          </p:cNvSpPr>
          <p:nvPr/>
        </p:nvSpPr>
        <p:spPr>
          <a:xfrm>
            <a:off x="838200" y="49118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Program ,,Mobilny Profesor”</a:t>
            </a:r>
            <a:br>
              <a:rPr lang="pl-PL" sz="28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wykłady w naszej szkole</a:t>
            </a:r>
          </a:p>
        </p:txBody>
      </p:sp>
      <p:sp>
        <p:nvSpPr>
          <p:cNvPr id="31" name="Symbol zastępczy zawartości 2">
            <a:extLst>
              <a:ext uri="{FF2B5EF4-FFF2-40B4-BE49-F238E27FC236}">
                <a16:creationId xmlns:a16="http://schemas.microsoft.com/office/drawing/2014/main" id="{386C20E1-DF92-4551-BBF7-7E3790445A4A}"/>
              </a:ext>
            </a:extLst>
          </p:cNvPr>
          <p:cNvSpPr txBox="1">
            <a:spLocks/>
          </p:cNvSpPr>
          <p:nvPr/>
        </p:nvSpPr>
        <p:spPr>
          <a:xfrm>
            <a:off x="758301" y="181674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l-PL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Przykładowe wykłady przedstawiane nam przez pracowników Politechniki: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„</a:t>
            </a:r>
            <a:r>
              <a:rPr lang="pl-PL" sz="2400" dirty="0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Ekojazda</a:t>
            </a:r>
            <a:r>
              <a:rPr lang="pl-PL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”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„Termowizja, czyli jak zobaczyć to, co niewidoczne”</a:t>
            </a: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620F7A1C-1BA3-492A-AE16-0BFD62A1E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3" y="3541850"/>
            <a:ext cx="3657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A30C55C0-6061-4BF2-995C-6082FA81B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41850"/>
            <a:ext cx="3657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5">
            <a:extLst>
              <a:ext uri="{FF2B5EF4-FFF2-40B4-BE49-F238E27FC236}">
                <a16:creationId xmlns:a16="http://schemas.microsoft.com/office/drawing/2014/main" id="{57A0FC6D-3699-4897-B08C-6F9603C25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67" y="3541849"/>
            <a:ext cx="3657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88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ole tekstowe 51">
            <a:extLst>
              <a:ext uri="{FF2B5EF4-FFF2-40B4-BE49-F238E27FC236}">
                <a16:creationId xmlns:a16="http://schemas.microsoft.com/office/drawing/2014/main" id="{ED375141-DB5C-45C9-994D-724631302397}"/>
              </a:ext>
            </a:extLst>
          </p:cNvPr>
          <p:cNvSpPr txBox="1"/>
          <p:nvPr/>
        </p:nvSpPr>
        <p:spPr>
          <a:xfrm>
            <a:off x="2529696" y="723782"/>
            <a:ext cx="9153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Klasa politechniczna wzięła udział w ciekawym wykładzie pt. "Ruch i siły" na Wydziale Fizyki i Astronomii Uniwersytetu Wrocławskiego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Obraz 52">
            <a:extLst>
              <a:ext uri="{FF2B5EF4-FFF2-40B4-BE49-F238E27FC236}">
                <a16:creationId xmlns:a16="http://schemas.microsoft.com/office/drawing/2014/main" id="{F6F4EB6B-8FFC-40B1-B609-DCA5A0D29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98" y="2236092"/>
            <a:ext cx="3818965" cy="2864224"/>
          </a:xfrm>
          <a:prstGeom prst="rect">
            <a:avLst/>
          </a:prstGeom>
        </p:spPr>
      </p:pic>
      <p:pic>
        <p:nvPicPr>
          <p:cNvPr id="54" name="Obraz 53">
            <a:extLst>
              <a:ext uri="{FF2B5EF4-FFF2-40B4-BE49-F238E27FC236}">
                <a16:creationId xmlns:a16="http://schemas.microsoft.com/office/drawing/2014/main" id="{BA0BBC58-F207-4A9E-B7D6-FADB3FF23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78" y="2236092"/>
            <a:ext cx="3818965" cy="2864224"/>
          </a:xfrm>
          <a:prstGeom prst="rect">
            <a:avLst/>
          </a:prstGeom>
        </p:spPr>
      </p:pic>
      <p:sp>
        <p:nvSpPr>
          <p:cNvPr id="55" name="pole tekstowe 54">
            <a:extLst>
              <a:ext uri="{FF2B5EF4-FFF2-40B4-BE49-F238E27FC236}">
                <a16:creationId xmlns:a16="http://schemas.microsoft.com/office/drawing/2014/main" id="{F9CC6C3C-0167-4F23-A312-27F8E4484029}"/>
              </a:ext>
            </a:extLst>
          </p:cNvPr>
          <p:cNvSpPr txBox="1"/>
          <p:nvPr/>
        </p:nvSpPr>
        <p:spPr>
          <a:xfrm>
            <a:off x="2529697" y="5180111"/>
            <a:ext cx="39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Uczniowie obserwowali ciekawe doświadczenia dot. rodzajów ruchu, zasad dynamiki Newtona, bezwładności, pędu i zasady zachowania pędu.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24382282-42BD-440E-A8EF-665ADD4861E7}"/>
              </a:ext>
            </a:extLst>
          </p:cNvPr>
          <p:cNvSpPr txBox="1"/>
          <p:nvPr/>
        </p:nvSpPr>
        <p:spPr>
          <a:xfrm>
            <a:off x="7121577" y="5248007"/>
            <a:ext cx="394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 wykładzie uczniowie mieli okazję zobaczyć ciekawą instalację fizyczną, która składa się      z dwóch zwierciadeł akustycznych oddalonych o 40 metrów. Dzięki zwierciadłom dwie osoby  mogły rozmawiać ze sobą bez żadnych                zakłóceń.</a:t>
            </a:r>
          </a:p>
        </p:txBody>
      </p:sp>
    </p:spTree>
    <p:extLst>
      <p:ext uri="{BB962C8B-B14F-4D97-AF65-F5344CB8AC3E}">
        <p14:creationId xmlns:p14="http://schemas.microsoft.com/office/powerpoint/2010/main" val="280224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8D0255F-B997-4BA8-AB69-3710D207F5A9}"/>
              </a:ext>
            </a:extLst>
          </p:cNvPr>
          <p:cNvSpPr txBox="1"/>
          <p:nvPr/>
        </p:nvSpPr>
        <p:spPr>
          <a:xfrm>
            <a:off x="3160450" y="734797"/>
            <a:ext cx="88865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 ramach Dolnośląskiego Festiwalu Nauki, którego tegoroczna edycja odbywała się            wyłącznie on-line, uczniowie klas o profilu politechnicznym i medycznym uczestniczyli w ciekawych wykładach prowadzonych przez pracowników naukowych                       Politechniki Wrocławskiej. </a:t>
            </a:r>
          </a:p>
          <a:p>
            <a:pPr algn="just"/>
            <a:r>
              <a:rPr lang="pl-PL" dirty="0"/>
              <a:t>Uczniowie przebywając w szkolnym gabinecie fizycznym mogli aktywnie uczestniczyć       w wykładach pt.:  </a:t>
            </a:r>
          </a:p>
          <a:p>
            <a:pPr algn="just"/>
            <a:r>
              <a:rPr lang="pl-PL" dirty="0"/>
              <a:t>- Wykorzystanie energii z gruntu dla potrzeb wentylacji i ogrzewania;</a:t>
            </a:r>
          </a:p>
          <a:p>
            <a:pPr algn="just"/>
            <a:r>
              <a:rPr lang="pl-PL" dirty="0"/>
              <a:t>- Międzynarodowa Stacja Kosmiczna;</a:t>
            </a:r>
          </a:p>
          <a:p>
            <a:pPr algn="just"/>
            <a:r>
              <a:rPr lang="pl-PL" dirty="0"/>
              <a:t>- Druk 3D w medycynie.</a:t>
            </a:r>
          </a:p>
          <a:p>
            <a:pPr algn="just"/>
            <a:r>
              <a:rPr lang="pl-PL" dirty="0"/>
              <a:t>         </a:t>
            </a:r>
          </a:p>
          <a:p>
            <a:pPr algn="just"/>
            <a:endParaRPr lang="pl-PL" dirty="0"/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C00CEFAE-457C-4431-8276-49DFBAEF3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1" r="21070" b="1"/>
          <a:stretch/>
        </p:blipFill>
        <p:spPr>
          <a:xfrm>
            <a:off x="348822" y="3597119"/>
            <a:ext cx="3200949" cy="233445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67A882E1-0519-4D19-9C4D-31A5C4800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r="8379"/>
          <a:stretch/>
        </p:blipFill>
        <p:spPr>
          <a:xfrm>
            <a:off x="8311433" y="3597119"/>
            <a:ext cx="3537353" cy="233445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6D4141BE-6CED-4C15-BD64-C45946346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3" y="3597119"/>
            <a:ext cx="4150133" cy="233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FD21203-C89F-4638-A232-28E3C1D7BA85}"/>
              </a:ext>
            </a:extLst>
          </p:cNvPr>
          <p:cNvSpPr txBox="1">
            <a:spLocks/>
          </p:cNvSpPr>
          <p:nvPr/>
        </p:nvSpPr>
        <p:spPr>
          <a:xfrm>
            <a:off x="838200" y="86100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6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 możemy studiować po klasie politechnicznej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8A979D54-F825-4E92-A29F-7E9327FCE56E}"/>
              </a:ext>
            </a:extLst>
          </p:cNvPr>
          <p:cNvSpPr txBox="1">
            <a:spLocks/>
          </p:cNvSpPr>
          <p:nvPr/>
        </p:nvSpPr>
        <p:spPr>
          <a:xfrm>
            <a:off x="1618129" y="1825625"/>
            <a:ext cx="447787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Automatyka i robotyka</a:t>
            </a:r>
          </a:p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Budowa maszyn i pojazdów</a:t>
            </a:r>
          </a:p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Elektronika</a:t>
            </a:r>
          </a:p>
          <a:p>
            <a:r>
              <a:rPr lang="pl-PL" sz="2000" dirty="0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Cyberbezpieczeństwo</a:t>
            </a:r>
            <a:endParaRPr lang="pl-PL" sz="2000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Energetyka</a:t>
            </a:r>
          </a:p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Telekomunikacja </a:t>
            </a:r>
          </a:p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Architektura</a:t>
            </a:r>
          </a:p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Informatyka</a:t>
            </a:r>
          </a:p>
          <a:p>
            <a:endParaRPr lang="pl-PL" sz="2000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69691A2-891B-4A37-8C08-79CE1D110152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779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Inżynieria kwantowa</a:t>
            </a:r>
          </a:p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Inżynieria komputerowa</a:t>
            </a:r>
          </a:p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Inżynieria odnawialnych źródeł energii</a:t>
            </a:r>
          </a:p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Matematyka</a:t>
            </a:r>
          </a:p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Fizyka</a:t>
            </a:r>
          </a:p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Ochrona środowiska</a:t>
            </a:r>
          </a:p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Zarządzanie </a:t>
            </a:r>
          </a:p>
          <a:p>
            <a:r>
              <a:rPr lang="pl-PL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Budownictwo</a:t>
            </a:r>
          </a:p>
          <a:p>
            <a:endParaRPr lang="pl-PL" sz="2000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0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2C637D73-4AB0-4E97-B459-3466DB81E325}"/>
              </a:ext>
            </a:extLst>
          </p:cNvPr>
          <p:cNvSpPr txBox="1"/>
          <p:nvPr/>
        </p:nvSpPr>
        <p:spPr>
          <a:xfrm>
            <a:off x="2420352" y="3013501"/>
            <a:ext cx="7351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Klasa Politechniczna oferuje wszechstronny rozwój, który pozwoli na osiągnięcie sukcesu w przyszłości. </a:t>
            </a:r>
          </a:p>
        </p:txBody>
      </p:sp>
    </p:spTree>
    <p:extLst>
      <p:ext uri="{BB962C8B-B14F-4D97-AF65-F5344CB8AC3E}">
        <p14:creationId xmlns:p14="http://schemas.microsoft.com/office/powerpoint/2010/main" val="324479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4CB97FE3-4E91-4DCB-8ADC-690CB1EF965C}"/>
              </a:ext>
            </a:extLst>
          </p:cNvPr>
          <p:cNvSpPr txBox="1"/>
          <p:nvPr/>
        </p:nvSpPr>
        <p:spPr>
          <a:xfrm>
            <a:off x="3027947" y="3013501"/>
            <a:ext cx="613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Zapraszamy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6DE88F50-1793-4D45-A4C4-FE457E7DAB9D}"/>
              </a:ext>
            </a:extLst>
          </p:cNvPr>
          <p:cNvSpPr txBox="1">
            <a:spLocks/>
          </p:cNvSpPr>
          <p:nvPr/>
        </p:nvSpPr>
        <p:spPr>
          <a:xfrm>
            <a:off x="838200" y="1038206"/>
            <a:ext cx="10515600" cy="73856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Rozszerzony program nauczania </a:t>
            </a:r>
          </a:p>
        </p:txBody>
      </p:sp>
      <p:pic>
        <p:nvPicPr>
          <p:cNvPr id="14" name="Symbol zastępczy zawartości 4">
            <a:extLst>
              <a:ext uri="{FF2B5EF4-FFF2-40B4-BE49-F238E27FC236}">
                <a16:creationId xmlns:a16="http://schemas.microsoft.com/office/drawing/2014/main" id="{A1C83D7A-EF58-448E-AF36-459E11730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60" y="1686081"/>
            <a:ext cx="1078388" cy="107838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0E213D2-09D8-43CA-8504-8F049D3AC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97" y="2889806"/>
            <a:ext cx="1078388" cy="107838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8405685-8D8B-47C5-8560-D9A6C8580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62" y="2889806"/>
            <a:ext cx="1078388" cy="1078388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F68C2B0-BBD6-4187-B4FF-8757C7F8D83F}"/>
              </a:ext>
            </a:extLst>
          </p:cNvPr>
          <p:cNvSpPr txBox="1"/>
          <p:nvPr/>
        </p:nvSpPr>
        <p:spPr>
          <a:xfrm>
            <a:off x="2439915" y="1902109"/>
            <a:ext cx="275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Matematyka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9F2E4FD1-71B7-4573-9154-D93192FD7B58}"/>
              </a:ext>
            </a:extLst>
          </p:cNvPr>
          <p:cNvSpPr/>
          <p:nvPr/>
        </p:nvSpPr>
        <p:spPr>
          <a:xfrm>
            <a:off x="2439915" y="3105834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Fizyka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C76A5951-7161-4AC8-9DCF-37DDDDED01EE}"/>
              </a:ext>
            </a:extLst>
          </p:cNvPr>
          <p:cNvSpPr/>
          <p:nvPr/>
        </p:nvSpPr>
        <p:spPr>
          <a:xfrm>
            <a:off x="7823036" y="3105833"/>
            <a:ext cx="2638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ea typeface="Lato" panose="020F0502020204030203" pitchFamily="34" charset="0"/>
                <a:cs typeface="Lato" panose="020F0502020204030203" pitchFamily="34" charset="0"/>
              </a:rPr>
              <a:t>Informatyka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E5D7D8B2-C50A-49B5-8299-5C8EFC572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62" y="4088924"/>
            <a:ext cx="1078388" cy="107838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D2CF7647-C8C7-4D0F-9B59-B67C6825F1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60" y="4093531"/>
            <a:ext cx="1078388" cy="1078388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F6B96D86-DD20-4899-8113-FB0CB7527FCC}"/>
              </a:ext>
            </a:extLst>
          </p:cNvPr>
          <p:cNvSpPr/>
          <p:nvPr/>
        </p:nvSpPr>
        <p:spPr>
          <a:xfrm>
            <a:off x="2441734" y="4309558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Język angielski 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0C738262-A3CE-49BA-98B0-06D2FE0EEAD2}"/>
              </a:ext>
            </a:extLst>
          </p:cNvPr>
          <p:cNvSpPr/>
          <p:nvPr/>
        </p:nvSpPr>
        <p:spPr>
          <a:xfrm>
            <a:off x="7823036" y="4304952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Język niemiecki</a:t>
            </a:r>
          </a:p>
        </p:txBody>
      </p:sp>
    </p:spTree>
    <p:extLst>
      <p:ext uri="{BB962C8B-B14F-4D97-AF65-F5344CB8AC3E}">
        <p14:creationId xmlns:p14="http://schemas.microsoft.com/office/powerpoint/2010/main" val="114907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ytuł 1">
            <a:extLst>
              <a:ext uri="{FF2B5EF4-FFF2-40B4-BE49-F238E27FC236}">
                <a16:creationId xmlns:a16="http://schemas.microsoft.com/office/drawing/2014/main" id="{F0307270-C078-4EE2-9B7D-DC5E21E6C898}"/>
              </a:ext>
            </a:extLst>
          </p:cNvPr>
          <p:cNvSpPr txBox="1">
            <a:spLocks/>
          </p:cNvSpPr>
          <p:nvPr/>
        </p:nvSpPr>
        <p:spPr>
          <a:xfrm>
            <a:off x="1613138" y="1351410"/>
            <a:ext cx="10515600" cy="7524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Możliwe kombinacje rozszerzeń</a:t>
            </a:r>
          </a:p>
        </p:txBody>
      </p:sp>
      <p:pic>
        <p:nvPicPr>
          <p:cNvPr id="34" name="Symbol zastępczy zawartości 4">
            <a:extLst>
              <a:ext uri="{FF2B5EF4-FFF2-40B4-BE49-F238E27FC236}">
                <a16:creationId xmlns:a16="http://schemas.microsoft.com/office/drawing/2014/main" id="{9E7EAEC5-828E-4B11-BB5B-648F6CBB2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34" y="2423222"/>
            <a:ext cx="1078388" cy="1078388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B8C96BD9-4A2E-4BC5-9323-F0DF718DF11E}"/>
              </a:ext>
            </a:extLst>
          </p:cNvPr>
          <p:cNvSpPr txBox="1"/>
          <p:nvPr/>
        </p:nvSpPr>
        <p:spPr>
          <a:xfrm>
            <a:off x="3016719" y="2700806"/>
            <a:ext cx="21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ea typeface="Lato" panose="020F0502020204030203" pitchFamily="34" charset="0"/>
                <a:cs typeface="Lato" panose="020F0502020204030203" pitchFamily="34" charset="0"/>
              </a:rPr>
              <a:t>Matematyka</a:t>
            </a:r>
          </a:p>
        </p:txBody>
      </p:sp>
      <p:pic>
        <p:nvPicPr>
          <p:cNvPr id="36" name="Obraz 35">
            <a:extLst>
              <a:ext uri="{FF2B5EF4-FFF2-40B4-BE49-F238E27FC236}">
                <a16:creationId xmlns:a16="http://schemas.microsoft.com/office/drawing/2014/main" id="{0AEE830B-D6C4-4795-B892-838AEA392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99" y="2423222"/>
            <a:ext cx="1078388" cy="1078388"/>
          </a:xfrm>
          <a:prstGeom prst="rect">
            <a:avLst/>
          </a:prstGeom>
        </p:spPr>
      </p:pic>
      <p:sp>
        <p:nvSpPr>
          <p:cNvPr id="37" name="Prostokąt 36">
            <a:extLst>
              <a:ext uri="{FF2B5EF4-FFF2-40B4-BE49-F238E27FC236}">
                <a16:creationId xmlns:a16="http://schemas.microsoft.com/office/drawing/2014/main" id="{2829D0B4-9F7D-474C-AFE1-DDC2BA04E072}"/>
              </a:ext>
            </a:extLst>
          </p:cNvPr>
          <p:cNvSpPr/>
          <p:nvPr/>
        </p:nvSpPr>
        <p:spPr>
          <a:xfrm>
            <a:off x="6280071" y="2700806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ea typeface="Lato" panose="020F0502020204030203" pitchFamily="34" charset="0"/>
                <a:cs typeface="Lato" panose="020F0502020204030203" pitchFamily="34" charset="0"/>
              </a:rPr>
              <a:t>Fizyka</a:t>
            </a:r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3FB2CB7A-AD46-48DC-830D-8CC0B3636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36" y="2423222"/>
            <a:ext cx="1078388" cy="1078388"/>
          </a:xfrm>
          <a:prstGeom prst="rect">
            <a:avLst/>
          </a:prstGeom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3178223B-5537-4D69-8024-7E8C74045FD4}"/>
              </a:ext>
            </a:extLst>
          </p:cNvPr>
          <p:cNvSpPr txBox="1"/>
          <p:nvPr/>
        </p:nvSpPr>
        <p:spPr>
          <a:xfrm>
            <a:off x="9381204" y="2700806"/>
            <a:ext cx="197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Język obcy</a:t>
            </a:r>
          </a:p>
        </p:txBody>
      </p:sp>
      <p:pic>
        <p:nvPicPr>
          <p:cNvPr id="40" name="Symbol zastępczy zawartości 4">
            <a:extLst>
              <a:ext uri="{FF2B5EF4-FFF2-40B4-BE49-F238E27FC236}">
                <a16:creationId xmlns:a16="http://schemas.microsoft.com/office/drawing/2014/main" id="{880825E6-5015-4749-BFFE-D5841209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39" y="4140283"/>
            <a:ext cx="1078388" cy="1078388"/>
          </a:xfrm>
          <a:prstGeom prst="rect">
            <a:avLst/>
          </a:prstGeom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B734897F-1A37-4002-BC30-AA831689457B}"/>
              </a:ext>
            </a:extLst>
          </p:cNvPr>
          <p:cNvSpPr txBox="1"/>
          <p:nvPr/>
        </p:nvSpPr>
        <p:spPr>
          <a:xfrm>
            <a:off x="3028327" y="4404590"/>
            <a:ext cx="215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ea typeface="Lato" panose="020F0502020204030203" pitchFamily="34" charset="0"/>
                <a:cs typeface="Lato" panose="020F0502020204030203" pitchFamily="34" charset="0"/>
              </a:rPr>
              <a:t>Matematyka</a:t>
            </a:r>
          </a:p>
        </p:txBody>
      </p:sp>
      <p:pic>
        <p:nvPicPr>
          <p:cNvPr id="42" name="Obraz 41">
            <a:extLst>
              <a:ext uri="{FF2B5EF4-FFF2-40B4-BE49-F238E27FC236}">
                <a16:creationId xmlns:a16="http://schemas.microsoft.com/office/drawing/2014/main" id="{13C8B0F6-4382-49C3-8CA8-34EE3D556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41" y="4140283"/>
            <a:ext cx="1078388" cy="1078388"/>
          </a:xfrm>
          <a:prstGeom prst="rect">
            <a:avLst/>
          </a:prstGeom>
        </p:spPr>
      </p:pic>
      <p:sp>
        <p:nvSpPr>
          <p:cNvPr id="43" name="pole tekstowe 42">
            <a:extLst>
              <a:ext uri="{FF2B5EF4-FFF2-40B4-BE49-F238E27FC236}">
                <a16:creationId xmlns:a16="http://schemas.microsoft.com/office/drawing/2014/main" id="{7156F02C-9F73-4EB8-9358-6C8F24A73536}"/>
              </a:ext>
            </a:extLst>
          </p:cNvPr>
          <p:cNvSpPr txBox="1"/>
          <p:nvPr/>
        </p:nvSpPr>
        <p:spPr>
          <a:xfrm>
            <a:off x="9378129" y="4404590"/>
            <a:ext cx="197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Język obcy</a:t>
            </a:r>
          </a:p>
        </p:txBody>
      </p:sp>
      <p:pic>
        <p:nvPicPr>
          <p:cNvPr id="44" name="Obraz 43">
            <a:extLst>
              <a:ext uri="{FF2B5EF4-FFF2-40B4-BE49-F238E27FC236}">
                <a16:creationId xmlns:a16="http://schemas.microsoft.com/office/drawing/2014/main" id="{B61A0E73-F717-45CF-B332-659A1CD29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04" y="4127006"/>
            <a:ext cx="1078388" cy="1078388"/>
          </a:xfrm>
          <a:prstGeom prst="rect">
            <a:avLst/>
          </a:prstGeom>
        </p:spPr>
      </p:pic>
      <p:sp>
        <p:nvSpPr>
          <p:cNvPr id="45" name="Prostokąt 44">
            <a:extLst>
              <a:ext uri="{FF2B5EF4-FFF2-40B4-BE49-F238E27FC236}">
                <a16:creationId xmlns:a16="http://schemas.microsoft.com/office/drawing/2014/main" id="{6F8981F1-4FD8-4509-8FC9-CE19334C9BD0}"/>
              </a:ext>
            </a:extLst>
          </p:cNvPr>
          <p:cNvSpPr/>
          <p:nvPr/>
        </p:nvSpPr>
        <p:spPr>
          <a:xfrm>
            <a:off x="6265387" y="4404590"/>
            <a:ext cx="209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ea typeface="Lato" panose="020F0502020204030203" pitchFamily="34" charset="0"/>
                <a:cs typeface="Lato" panose="020F0502020204030203" pitchFamily="34" charset="0"/>
              </a:rPr>
              <a:t>Informatyka</a:t>
            </a:r>
          </a:p>
        </p:txBody>
      </p:sp>
    </p:spTree>
    <p:extLst>
      <p:ext uri="{BB962C8B-B14F-4D97-AF65-F5344CB8AC3E}">
        <p14:creationId xmlns:p14="http://schemas.microsoft.com/office/powerpoint/2010/main" val="224906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28391CF4-733E-47A0-80A1-38D46D050EC1}"/>
              </a:ext>
            </a:extLst>
          </p:cNvPr>
          <p:cNvSpPr txBox="1">
            <a:spLocks/>
          </p:cNvSpPr>
          <p:nvPr/>
        </p:nvSpPr>
        <p:spPr>
          <a:xfrm>
            <a:off x="838200" y="1537285"/>
            <a:ext cx="10515600" cy="68855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Siatka godzin przedmiotów kierunkowych w ciągu czterech lat </a:t>
            </a:r>
          </a:p>
        </p:txBody>
      </p:sp>
      <p:graphicFrame>
        <p:nvGraphicFramePr>
          <p:cNvPr id="14" name="Tabela 6">
            <a:extLst>
              <a:ext uri="{FF2B5EF4-FFF2-40B4-BE49-F238E27FC236}">
                <a16:creationId xmlns:a16="http://schemas.microsoft.com/office/drawing/2014/main" id="{8BF1A640-B02B-4F8A-9D05-968FD39FA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20811"/>
              </p:ext>
            </p:extLst>
          </p:nvPr>
        </p:nvGraphicFramePr>
        <p:xfrm>
          <a:off x="2032000" y="2501900"/>
          <a:ext cx="81280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5790219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5632932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6804258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923150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10380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 Klasa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II Klasa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III Klasa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IV Klasa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5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Matematyka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995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Fizyka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501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Informatyka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79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Język obcy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918889"/>
                  </a:ext>
                </a:extLst>
              </a:tr>
              <a:tr h="741680">
                <a:tc gridSpan="3">
                  <a:txBody>
                    <a:bodyPr/>
                    <a:lstStyle/>
                    <a:p>
                      <a:pPr algn="ctr"/>
                      <a:r>
                        <a:rPr lang="pl-PL" i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Innowacja „Z matematyką na studia”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684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87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05843C18-D554-408A-8F4D-1DD9BE39CA63}"/>
              </a:ext>
            </a:extLst>
          </p:cNvPr>
          <p:cNvSpPr txBox="1">
            <a:spLocks/>
          </p:cNvSpPr>
          <p:nvPr/>
        </p:nvSpPr>
        <p:spPr>
          <a:xfrm>
            <a:off x="838200" y="8885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Innowacja pedagogiczna</a:t>
            </a:r>
            <a:br>
              <a:rPr lang="pl-PL" sz="32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pl-PL" sz="32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„Z matematyką na studia”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1D03ADD8-A7D7-4A21-B589-7ECDBAE026CF}"/>
              </a:ext>
            </a:extLst>
          </p:cNvPr>
          <p:cNvSpPr txBox="1">
            <a:spLocks/>
          </p:cNvSpPr>
          <p:nvPr/>
        </p:nvSpPr>
        <p:spPr>
          <a:xfrm>
            <a:off x="838200" y="2490152"/>
            <a:ext cx="10515600" cy="18776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innowacji jest przeznaczony dla uczniów o zainteresowaniach          matematycznych, którzy zadeklarowali chęć uczęszczania do klasy                 z rozszerzonym programem nauczania z matematyki i fizyki.                          Zakres realizowanego materiału jest rozszerzony o treści, których nie ujęto  w podstawie programowej, a które są bardzo ważne w dalszej edukacji.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CC4ED67F-31FC-4273-8FF5-A7F4B37A2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17" y="4232117"/>
            <a:ext cx="2384966" cy="238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8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ytuł 1">
            <a:extLst>
              <a:ext uri="{FF2B5EF4-FFF2-40B4-BE49-F238E27FC236}">
                <a16:creationId xmlns:a16="http://schemas.microsoft.com/office/drawing/2014/main" id="{D63E6F0B-13B0-4DE1-BE04-F1519371B3AD}"/>
              </a:ext>
            </a:extLst>
          </p:cNvPr>
          <p:cNvSpPr txBox="1">
            <a:spLocks/>
          </p:cNvSpPr>
          <p:nvPr/>
        </p:nvSpPr>
        <p:spPr>
          <a:xfrm>
            <a:off x="838200" y="82618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Studium Talent</a:t>
            </a:r>
          </a:p>
        </p:txBody>
      </p:sp>
      <p:sp>
        <p:nvSpPr>
          <p:cNvPr id="29" name="Symbol zastępczy zawartości 2">
            <a:extLst>
              <a:ext uri="{FF2B5EF4-FFF2-40B4-BE49-F238E27FC236}">
                <a16:creationId xmlns:a16="http://schemas.microsoft.com/office/drawing/2014/main" id="{8CE80954-D12F-47BE-B0C0-14EA57B0BD39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9978189" cy="4503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l-PL" sz="2400" dirty="0">
                <a:ea typeface="Lato" panose="020F0502020204030203" pitchFamily="34" charset="0"/>
                <a:cs typeface="Lato" panose="020F0502020204030203" pitchFamily="34" charset="0"/>
              </a:rPr>
              <a:t>Nasza Szkoła współpracuje z Politechniką Wrocławską.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sz="2400" dirty="0">
                <a:ea typeface="Lato" panose="020F0502020204030203" pitchFamily="34" charset="0"/>
                <a:cs typeface="Lato" panose="020F0502020204030203" pitchFamily="34" charset="0"/>
              </a:rPr>
              <a:t>Zainteresowani uczniowie klas drugich, trzecich i czwartych nieodpłatnie mogą uczestniczyć w zajęciach ,,Studium Talent” z matematyki i fizyki.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sz="2400" dirty="0">
                <a:ea typeface="Lato" panose="020F0502020204030203" pitchFamily="34" charset="0"/>
                <a:cs typeface="Lato" panose="020F0502020204030203" pitchFamily="34" charset="0"/>
              </a:rPr>
              <a:t>Zajęcia kończą się egzaminem, którego zdanie daje dodatkowe punkty podczas rekrutacji na Politechnikę Wrocławską.</a:t>
            </a:r>
          </a:p>
          <a:p>
            <a:endParaRPr lang="pl-PL" dirty="0"/>
          </a:p>
        </p:txBody>
      </p:sp>
      <p:pic>
        <p:nvPicPr>
          <p:cNvPr id="30" name="Picture 4" descr="Znalezione obrazy dla zapytania: pwr logo">
            <a:extLst>
              <a:ext uri="{FF2B5EF4-FFF2-40B4-BE49-F238E27FC236}">
                <a16:creationId xmlns:a16="http://schemas.microsoft.com/office/drawing/2014/main" id="{2A6A0166-D3B7-4324-9F64-45476B65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56594"/>
            <a:ext cx="4781550" cy="10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9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Ogród Botaniczny Uniwersytetu Wrocławskiego">
            <a:extLst>
              <a:ext uri="{FF2B5EF4-FFF2-40B4-BE49-F238E27FC236}">
                <a16:creationId xmlns:a16="http://schemas.microsoft.com/office/drawing/2014/main" id="{B887120E-ACD6-4FD3-BC6D-1E99231D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19" y="4731912"/>
            <a:ext cx="4876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3F623DDD-F6EA-4360-9823-94AA553D2B6D}"/>
              </a:ext>
            </a:extLst>
          </p:cNvPr>
          <p:cNvSpPr txBox="1">
            <a:spLocks/>
          </p:cNvSpPr>
          <p:nvPr/>
        </p:nvSpPr>
        <p:spPr>
          <a:xfrm>
            <a:off x="1490472" y="1242874"/>
            <a:ext cx="9464040" cy="28319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Nasza Szkoła zakwalifikowała się do udziału w przedsięwzięciu                                   "</a:t>
            </a:r>
            <a:r>
              <a:rPr lang="pl-PL" sz="2400" dirty="0" err="1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NanoDay</a:t>
            </a:r>
            <a:r>
              <a:rPr lang="pl-PL" sz="2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- dzień z nanonauką i nanotechnologią". </a:t>
            </a:r>
          </a:p>
          <a:p>
            <a:pPr algn="ctr"/>
            <a:r>
              <a:rPr lang="pl-PL" sz="2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Projekt jest współfinansowany ze środków Unii Europejskiej              i realizowany przy współpracy Wydziału Fizyki i Astronomii                   Uniwersytetu Wrocławskiego. </a:t>
            </a:r>
          </a:p>
          <a:p>
            <a:pPr algn="ctr"/>
            <a:r>
              <a:rPr lang="pl-PL" sz="2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Data wydarzenia "</a:t>
            </a:r>
            <a:r>
              <a:rPr lang="pl-PL" sz="2400" dirty="0" err="1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NanoDay</a:t>
            </a:r>
            <a:r>
              <a:rPr lang="pl-PL" sz="2400" dirty="0"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" planowana była na grudzień 2020 roku, ale przez wprowadzenie nauczania zdalnego została przełożona.</a:t>
            </a:r>
          </a:p>
        </p:txBody>
      </p:sp>
      <p:pic>
        <p:nvPicPr>
          <p:cNvPr id="14" name="Picture 2" descr="Wydział Fizyki i Astronomii">
            <a:extLst>
              <a:ext uri="{FF2B5EF4-FFF2-40B4-BE49-F238E27FC236}">
                <a16:creationId xmlns:a16="http://schemas.microsoft.com/office/drawing/2014/main" id="{4710F530-2DFA-4CF5-B3C1-490983EE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63" y="4731913"/>
            <a:ext cx="3117604" cy="17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4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1">
            <a:extLst>
              <a:ext uri="{FF2B5EF4-FFF2-40B4-BE49-F238E27FC236}">
                <a16:creationId xmlns:a16="http://schemas.microsoft.com/office/drawing/2014/main" id="{F44C401D-A7FE-4937-A999-4BF8A62F82FE}"/>
              </a:ext>
            </a:extLst>
          </p:cNvPr>
          <p:cNvSpPr txBox="1">
            <a:spLocks/>
          </p:cNvSpPr>
          <p:nvPr/>
        </p:nvSpPr>
        <p:spPr>
          <a:xfrm>
            <a:off x="838200" y="12864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Uczniowie naszej szkoły z chęcią biorą udział w konkursach</a:t>
            </a:r>
          </a:p>
        </p:txBody>
      </p: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2839294E-865D-4F6A-A491-9CBCADB36A9C}"/>
              </a:ext>
            </a:extLst>
          </p:cNvPr>
          <p:cNvSpPr txBox="1">
            <a:spLocks/>
          </p:cNvSpPr>
          <p:nvPr/>
        </p:nvSpPr>
        <p:spPr>
          <a:xfrm>
            <a:off x="838200" y="250348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Bardzo popularne wśród uczniów klasy politechnicznej są: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-Ogólnopolski Konkurs ,,Lwiątko”;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-Powiatowy Konkurs Przyrodniczy;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-Międzynarodowy Konkurs ,,Kangur Matematyczny”’;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-Mistrzostwa Dolnego Śląska w </a:t>
            </a:r>
            <a:r>
              <a:rPr lang="pl-PL" sz="2400" dirty="0" err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Sudoku</a:t>
            </a:r>
            <a:r>
              <a:rPr lang="pl-PL" sz="24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Konkurs Fizyczny Lwiątko">
            <a:extLst>
              <a:ext uri="{FF2B5EF4-FFF2-40B4-BE49-F238E27FC236}">
                <a16:creationId xmlns:a16="http://schemas.microsoft.com/office/drawing/2014/main" id="{8B3CE20C-A7F3-4653-BD31-E6488161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857625"/>
            <a:ext cx="20574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4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zawartości 2">
            <a:extLst>
              <a:ext uri="{FF2B5EF4-FFF2-40B4-BE49-F238E27FC236}">
                <a16:creationId xmlns:a16="http://schemas.microsoft.com/office/drawing/2014/main" id="{04D66CC7-7BD3-49D3-AA24-AB38F764BFA2}"/>
              </a:ext>
            </a:extLst>
          </p:cNvPr>
          <p:cNvSpPr txBox="1">
            <a:spLocks/>
          </p:cNvSpPr>
          <p:nvPr/>
        </p:nvSpPr>
        <p:spPr>
          <a:xfrm>
            <a:off x="432074" y="2427848"/>
            <a:ext cx="7983071" cy="20023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2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Pracownia fizyczna, informatyczna</a:t>
            </a:r>
            <a:br>
              <a:rPr lang="pl-PL" sz="32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pl-PL" sz="32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i dwie matematyczne zostały                     wyremontowane i doposażone </a:t>
            </a:r>
            <a:br>
              <a:rPr lang="pl-PL" sz="32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pl-PL" sz="32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 najnowsze sprzęty dydaktyczne. </a:t>
            </a:r>
          </a:p>
        </p:txBody>
      </p:sp>
    </p:spTree>
    <p:extLst>
      <p:ext uri="{BB962C8B-B14F-4D97-AF65-F5344CB8AC3E}">
        <p14:creationId xmlns:p14="http://schemas.microsoft.com/office/powerpoint/2010/main" val="3758832015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 - Arial">
      <a:majorFont>
        <a:latin typeface="Arial Black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C15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530</Words>
  <Application>Microsoft Office PowerPoint</Application>
  <PresentationFormat>Panoramiczny</PresentationFormat>
  <Paragraphs>91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Arial Unicode MS</vt:lpstr>
      <vt:lpstr>Lato</vt:lpstr>
      <vt:lpstr>PPTMON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Acer</cp:lastModifiedBy>
  <cp:revision>266</cp:revision>
  <dcterms:created xsi:type="dcterms:W3CDTF">2019-04-06T05:20:47Z</dcterms:created>
  <dcterms:modified xsi:type="dcterms:W3CDTF">2021-03-16T18:09:40Z</dcterms:modified>
</cp:coreProperties>
</file>